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256" r:id="rId2"/>
    <p:sldId id="258" r:id="rId3"/>
    <p:sldId id="259" r:id="rId4"/>
    <p:sldId id="274" r:id="rId5"/>
    <p:sldId id="262" r:id="rId6"/>
    <p:sldId id="275" r:id="rId7"/>
    <p:sldId id="281" r:id="rId8"/>
    <p:sldId id="264" r:id="rId9"/>
    <p:sldId id="277" r:id="rId10"/>
    <p:sldId id="279" r:id="rId11"/>
    <p:sldId id="282" r:id="rId12"/>
    <p:sldId id="265" r:id="rId1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580" autoAdjust="0"/>
    <p:restoredTop sz="94660"/>
  </p:normalViewPr>
  <p:slideViewPr>
    <p:cSldViewPr snapToGrid="0">
      <p:cViewPr varScale="1">
        <p:scale>
          <a:sx n="74" d="100"/>
          <a:sy n="74" d="100"/>
        </p:scale>
        <p:origin x="72" y="54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1262A3C1-4834-4372-92F9-01D4AA33E57F}" type="datetimeFigureOut">
              <a:rPr lang="ru-RU" smtClean="0"/>
              <a:t>ср 09.12.20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9AFF4A80-F1CD-4732-893A-4AE389CDA812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517656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2A3C1-4834-4372-92F9-01D4AA33E57F}" type="datetimeFigureOut">
              <a:rPr lang="ru-RU" smtClean="0"/>
              <a:t>ср 09.12.20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F4A80-F1CD-4732-893A-4AE389CDA81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28617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2A3C1-4834-4372-92F9-01D4AA33E57F}" type="datetimeFigureOut">
              <a:rPr lang="ru-RU" smtClean="0"/>
              <a:t>ср 09.12.20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F4A80-F1CD-4732-893A-4AE389CDA812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137736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2A3C1-4834-4372-92F9-01D4AA33E57F}" type="datetimeFigureOut">
              <a:rPr lang="ru-RU" smtClean="0"/>
              <a:t>ср 09.12.20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F4A80-F1CD-4732-893A-4AE389CDA81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46454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2A3C1-4834-4372-92F9-01D4AA33E57F}" type="datetimeFigureOut">
              <a:rPr lang="ru-RU" smtClean="0"/>
              <a:t>ср 09.12.20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F4A80-F1CD-4732-893A-4AE389CDA812}" type="slidenum">
              <a:rPr lang="ru-RU" smtClean="0"/>
              <a:t>‹#›</a:t>
            </a:fld>
            <a:endParaRPr lang="ru-RU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546123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2A3C1-4834-4372-92F9-01D4AA33E57F}" type="datetimeFigureOut">
              <a:rPr lang="ru-RU" smtClean="0"/>
              <a:t>ср 09.12.20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F4A80-F1CD-4732-893A-4AE389CDA812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871957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2A3C1-4834-4372-92F9-01D4AA33E57F}" type="datetimeFigureOut">
              <a:rPr lang="ru-RU" smtClean="0"/>
              <a:t>ср 09.12.20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F4A80-F1CD-4732-893A-4AE389CDA81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49624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2A3C1-4834-4372-92F9-01D4AA33E57F}" type="datetimeFigureOut">
              <a:rPr lang="ru-RU" smtClean="0"/>
              <a:t>ср 09.12.20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F4A80-F1CD-4732-893A-4AE389CDA812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043272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2A3C1-4834-4372-92F9-01D4AA33E57F}" type="datetimeFigureOut">
              <a:rPr lang="ru-RU" smtClean="0"/>
              <a:t>ср 09.12.20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F4A80-F1CD-4732-893A-4AE389CDA81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58853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2A3C1-4834-4372-92F9-01D4AA33E57F}" type="datetimeFigureOut">
              <a:rPr lang="ru-RU" smtClean="0"/>
              <a:t>ср 09.12.20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F4A80-F1CD-4732-893A-4AE389CDA81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88741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2A3C1-4834-4372-92F9-01D4AA33E57F}" type="datetimeFigureOut">
              <a:rPr lang="ru-RU" smtClean="0"/>
              <a:t>ср 09.12.20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F4A80-F1CD-4732-893A-4AE389CDA812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468350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2A3C1-4834-4372-92F9-01D4AA33E57F}" type="datetimeFigureOut">
              <a:rPr lang="ru-RU" smtClean="0"/>
              <a:t>ср 09.12.20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F4A80-F1CD-4732-893A-4AE389CDA812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2670063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2A3C1-4834-4372-92F9-01D4AA33E57F}" type="datetimeFigureOut">
              <a:rPr lang="ru-RU" smtClean="0"/>
              <a:t>ср 09.12.20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F4A80-F1CD-4732-893A-4AE389CDA81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64684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2A3C1-4834-4372-92F9-01D4AA33E57F}" type="datetimeFigureOut">
              <a:rPr lang="ru-RU" smtClean="0"/>
              <a:t>ср 09.12.20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F4A80-F1CD-4732-893A-4AE389CDA812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638504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2A3C1-4834-4372-92F9-01D4AA33E57F}" type="datetimeFigureOut">
              <a:rPr lang="ru-RU" smtClean="0"/>
              <a:t>ср 09.12.20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F4A80-F1CD-4732-893A-4AE389CDA812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5879267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2A3C1-4834-4372-92F9-01D4AA33E57F}" type="datetimeFigureOut">
              <a:rPr lang="ru-RU" smtClean="0"/>
              <a:t>ср 09.12.20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F4A80-F1CD-4732-893A-4AE389CDA812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2427343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2A3C1-4834-4372-92F9-01D4AA33E57F}" type="datetimeFigureOut">
              <a:rPr lang="ru-RU" smtClean="0"/>
              <a:t>ср 09.12.20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F4A80-F1CD-4732-893A-4AE389CDA812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364193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1262A3C1-4834-4372-92F9-01D4AA33E57F}" type="datetimeFigureOut">
              <a:rPr lang="ru-RU" smtClean="0"/>
              <a:t>ср 09.12.20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9AFF4A80-F1CD-4732-893A-4AE389CDA81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71313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  <p:sldLayoutId id="2147483694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0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5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9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2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6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1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36.jpeg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609636" y="1871131"/>
            <a:ext cx="6898431" cy="1515533"/>
          </a:xfrm>
        </p:spPr>
        <p:txBody>
          <a:bodyPr/>
          <a:lstStyle/>
          <a:p>
            <a:r>
              <a:rPr lang="ru-RU" sz="3200" b="1" dirty="0" smtClean="0"/>
              <a:t>Формирование </a:t>
            </a:r>
            <a:r>
              <a:rPr lang="ru-RU" sz="3200" b="1" dirty="0"/>
              <a:t>у детей сенсорных представлений как основа для развития у детей понятий геометрии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pPr algn="r"/>
            <a:r>
              <a:rPr lang="ru-RU" b="1" dirty="0" err="1" smtClean="0"/>
              <a:t>Иоутси</a:t>
            </a:r>
            <a:r>
              <a:rPr lang="ru-RU" b="1" dirty="0" smtClean="0"/>
              <a:t> Татьяна </a:t>
            </a:r>
            <a:r>
              <a:rPr lang="ru-RU" b="1" dirty="0" err="1" smtClean="0"/>
              <a:t>Илмариевна</a:t>
            </a:r>
            <a:r>
              <a:rPr lang="ru-RU" b="1" dirty="0" smtClean="0"/>
              <a:t> </a:t>
            </a:r>
          </a:p>
          <a:p>
            <a:pPr algn="r"/>
            <a:r>
              <a:rPr lang="ru-RU" b="1" dirty="0"/>
              <a:t> </a:t>
            </a:r>
            <a:r>
              <a:rPr lang="ru-RU" b="1" dirty="0" smtClean="0"/>
              <a:t>воспитатель МАДОУ № 13</a:t>
            </a:r>
          </a:p>
          <a:p>
            <a:pPr algn="r"/>
            <a:r>
              <a:rPr lang="ru-RU" b="1" dirty="0" smtClean="0"/>
              <a:t>г. Оленегорск</a:t>
            </a:r>
            <a:endParaRPr lang="ru-RU" b="1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0532" y="3773181"/>
            <a:ext cx="1936678" cy="1331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0739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05701" y="722901"/>
            <a:ext cx="6241816" cy="1095625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86" t="707" b="7520"/>
          <a:stretch/>
        </p:blipFill>
        <p:spPr>
          <a:xfrm>
            <a:off x="7804718" y="883468"/>
            <a:ext cx="3223012" cy="44355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70" t="17624" r="7307" b="9034"/>
          <a:stretch/>
        </p:blipFill>
        <p:spPr>
          <a:xfrm>
            <a:off x="825489" y="883467"/>
            <a:ext cx="3371398" cy="438281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30" t="1755" r="4365"/>
          <a:stretch/>
        </p:blipFill>
        <p:spPr>
          <a:xfrm>
            <a:off x="4324348" y="1818526"/>
            <a:ext cx="3212867" cy="43997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050248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53825" y="771236"/>
            <a:ext cx="3932237" cy="1217221"/>
          </a:xfrm>
        </p:spPr>
        <p:txBody>
          <a:bodyPr/>
          <a:lstStyle/>
          <a:p>
            <a:pPr algn="ctr"/>
            <a:r>
              <a:rPr lang="ru-RU" b="1" dirty="0"/>
              <a:t>Розовая башня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449" y="2218544"/>
            <a:ext cx="5242046" cy="3690829"/>
          </a:xfrm>
        </p:spPr>
        <p:txBody>
          <a:bodyPr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ru-RU" sz="2000" dirty="0"/>
              <a:t>Материал «Розовая башня» вводится первым, </a:t>
            </a:r>
            <a:r>
              <a:rPr lang="ru-RU" sz="2000" dirty="0" smtClean="0"/>
              <a:t>это </a:t>
            </a:r>
            <a:r>
              <a:rPr lang="ru-RU" sz="2000" dirty="0"/>
              <a:t>интуитивно понятный ребёнку критерий величины. У кубиков, из которых состоит «Розовая башня», последовательно меняются все три линейных размера (длина-ширина-высота). Поэтому ребёнку, гораздо проще воспринять пару понятий «маленький-большой». </a:t>
            </a:r>
          </a:p>
          <a:p>
            <a:endParaRPr lang="ru-RU" dirty="0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9991" y="1674421"/>
            <a:ext cx="4569031" cy="456903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5059" y="679408"/>
            <a:ext cx="2199476" cy="2199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6489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2" t="17757" r="16505" b="7435"/>
          <a:stretch/>
        </p:blipFill>
        <p:spPr>
          <a:xfrm>
            <a:off x="929391" y="1394083"/>
            <a:ext cx="3333856" cy="42122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13" t="3959" r="9052" b="15405"/>
          <a:stretch/>
        </p:blipFill>
        <p:spPr>
          <a:xfrm rot="16200000">
            <a:off x="4042594" y="1983450"/>
            <a:ext cx="4212237" cy="30335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00" t="11558" r="10815" b="-6541"/>
          <a:stretch/>
        </p:blipFill>
        <p:spPr>
          <a:xfrm>
            <a:off x="8034178" y="1394083"/>
            <a:ext cx="3539576" cy="443854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039582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4420" y="1738858"/>
            <a:ext cx="6816910" cy="440792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76026" y="752764"/>
            <a:ext cx="3932237" cy="1217221"/>
          </a:xfrm>
        </p:spPr>
        <p:txBody>
          <a:bodyPr/>
          <a:lstStyle/>
          <a:p>
            <a:pPr algn="ctr"/>
            <a:r>
              <a:rPr lang="ru-RU" b="1" dirty="0" smtClean="0"/>
              <a:t>Коричневая лестница</a:t>
            </a:r>
            <a:endParaRPr lang="ru-RU" b="1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17600" y="2078182"/>
            <a:ext cx="4849091" cy="3473653"/>
          </a:xfrm>
        </p:spPr>
        <p:txBody>
          <a:bodyPr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ru-RU" sz="2000" dirty="0"/>
              <a:t>это понятный критерий толщины. Длина уже зафиксирована, изменяются теперь высота и ширина брусков, то есть квадратное сечение торца. </a:t>
            </a:r>
            <a:r>
              <a:rPr lang="ru-RU" sz="2000" dirty="0" smtClean="0"/>
              <a:t>Возможно </a:t>
            </a:r>
            <a:r>
              <a:rPr lang="ru-RU" sz="2000" dirty="0"/>
              <a:t>сенсорное исследование пары понятий «толстый-тонкий».</a:t>
            </a:r>
          </a:p>
        </p:txBody>
      </p:sp>
    </p:spTree>
    <p:extLst>
      <p:ext uri="{BB962C8B-B14F-4D97-AF65-F5344CB8AC3E}">
        <p14:creationId xmlns:p14="http://schemas.microsoft.com/office/powerpoint/2010/main" val="2963550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12" t="886" r="15287" b="1604"/>
          <a:stretch/>
        </p:blipFill>
        <p:spPr>
          <a:xfrm>
            <a:off x="4527028" y="1411491"/>
            <a:ext cx="2548329" cy="42805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077" y="1411492"/>
            <a:ext cx="2524954" cy="43771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84" t="584" r="11763" b="2865"/>
          <a:stretch/>
        </p:blipFill>
        <p:spPr>
          <a:xfrm>
            <a:off x="7749916" y="1411491"/>
            <a:ext cx="3162924" cy="43771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588382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52" t="18674" r="8272" b="7332"/>
          <a:stretch/>
        </p:blipFill>
        <p:spPr>
          <a:xfrm rot="16200000">
            <a:off x="109354" y="1948149"/>
            <a:ext cx="4110952" cy="26145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31" t="1368" r="3192" b="4453"/>
          <a:stretch/>
        </p:blipFill>
        <p:spPr>
          <a:xfrm>
            <a:off x="4023642" y="2569632"/>
            <a:ext cx="3513573" cy="33577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42" t="19393" r="15233" b="-1"/>
          <a:stretch/>
        </p:blipFill>
        <p:spPr>
          <a:xfrm>
            <a:off x="8088743" y="1319335"/>
            <a:ext cx="3285684" cy="376489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1455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217221"/>
          </a:xfrm>
        </p:spPr>
        <p:txBody>
          <a:bodyPr/>
          <a:lstStyle/>
          <a:p>
            <a:pPr algn="ctr"/>
            <a:r>
              <a:rPr lang="ru-RU" b="1" dirty="0" smtClean="0"/>
              <a:t>Красные штанги</a:t>
            </a:r>
            <a:endParaRPr lang="ru-RU" b="1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399"/>
            <a:ext cx="4587235" cy="4212771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</a:pPr>
            <a:r>
              <a:rPr lang="ru-RU" sz="2000" dirty="0"/>
              <a:t>Теперь фиксированы высота-ширина, то есть величина сечения постоянна, а меняться может лишь длина. Вот он, понятный для ребёнка, критерий длины. И он уже способен зрительно воспринимать различие только одного линейного размера, через пару понятий «длинный-короткий». 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1759" y="457200"/>
            <a:ext cx="5575716" cy="5575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2162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90" t="4836" r="12336" b="5429"/>
          <a:stretch/>
        </p:blipFill>
        <p:spPr>
          <a:xfrm>
            <a:off x="869430" y="1164397"/>
            <a:ext cx="3243022" cy="334280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65" t="2642" r="4071" b="4445"/>
          <a:stretch/>
        </p:blipFill>
        <p:spPr>
          <a:xfrm>
            <a:off x="4322147" y="2725847"/>
            <a:ext cx="3873237" cy="299803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1" t="11676" b="26244"/>
          <a:stretch/>
        </p:blipFill>
        <p:spPr>
          <a:xfrm>
            <a:off x="8195384" y="1164397"/>
            <a:ext cx="3135540" cy="351253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271877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93" t="5315" r="13943" b="9895"/>
          <a:stretch/>
        </p:blipFill>
        <p:spPr>
          <a:xfrm>
            <a:off x="1019332" y="1091911"/>
            <a:ext cx="4661940" cy="456944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32" t="5461" r="2186" b="7887"/>
          <a:stretch/>
        </p:blipFill>
        <p:spPr>
          <a:xfrm>
            <a:off x="7000407" y="1091911"/>
            <a:ext cx="3747542" cy="45875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15700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55" t="8385" r="4708" b="6759"/>
          <a:stretch/>
        </p:blipFill>
        <p:spPr>
          <a:xfrm>
            <a:off x="607053" y="1950072"/>
            <a:ext cx="3630096" cy="33816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76" t="72" r="4553"/>
          <a:stretch/>
        </p:blipFill>
        <p:spPr>
          <a:xfrm>
            <a:off x="7857651" y="1830678"/>
            <a:ext cx="3693017" cy="35341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14" t="12958" r="14036" b="6854"/>
          <a:stretch/>
        </p:blipFill>
        <p:spPr>
          <a:xfrm>
            <a:off x="4336101" y="1035326"/>
            <a:ext cx="3418518" cy="47859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31582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7" y="427511"/>
            <a:ext cx="3932237" cy="846117"/>
          </a:xfrm>
        </p:spPr>
        <p:txBody>
          <a:bodyPr/>
          <a:lstStyle/>
          <a:p>
            <a:r>
              <a:rPr lang="ru-RU" b="1" dirty="0" smtClean="0"/>
              <a:t>Цветные цилиндры</a:t>
            </a:r>
            <a:endParaRPr lang="ru-RU" b="1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6" y="1478455"/>
            <a:ext cx="5144325" cy="3811588"/>
          </a:xfrm>
        </p:spPr>
        <p:txBody>
          <a:bodyPr>
            <a:normAutofit/>
          </a:bodyPr>
          <a:lstStyle/>
          <a:p>
            <a:pPr algn="ctr">
              <a:lnSpc>
                <a:spcPct val="110000"/>
              </a:lnSpc>
            </a:pPr>
            <a:r>
              <a:rPr lang="ru-RU" sz="2000" dirty="0" smtClean="0"/>
              <a:t>Материал «Цветные цилиндры» позволяет </a:t>
            </a:r>
            <a:r>
              <a:rPr lang="ru-RU" sz="2000" dirty="0"/>
              <a:t>детям  изучить тот факт, что при одной и той же форме предметы могут иметь разные размеры. Помимо этого такие упражнения с цветными цилиндрами стимулируют развитие мелкой моторики ребенка, учат его совершению целенаправленных действий</a:t>
            </a:r>
            <a:r>
              <a:rPr lang="ru-RU" sz="2000" dirty="0" smtClean="0"/>
              <a:t>.</a:t>
            </a:r>
          </a:p>
          <a:p>
            <a:pPr algn="ctr">
              <a:lnSpc>
                <a:spcPct val="110000"/>
              </a:lnSpc>
            </a:pPr>
            <a:endParaRPr lang="ru-RU" sz="18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3265" y="621960"/>
            <a:ext cx="4399808" cy="30248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6375" y="3646828"/>
            <a:ext cx="3125126" cy="2558697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119" y="4255514"/>
            <a:ext cx="2116647" cy="19435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4443" y="4286890"/>
            <a:ext cx="2217435" cy="18807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5421095" y="4111519"/>
            <a:ext cx="2226208" cy="19618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71303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туральные материалы">
  <a:themeElements>
    <a:clrScheme name="Натуральные материалы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Натуральные материалы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Натуральные материалы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323</TotalTime>
  <Words>158</Words>
  <Application>Microsoft Office PowerPoint</Application>
  <PresentationFormat>Широкоэкранный</PresentationFormat>
  <Paragraphs>12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5" baseType="lpstr">
      <vt:lpstr>Arial</vt:lpstr>
      <vt:lpstr>Garamond</vt:lpstr>
      <vt:lpstr>Натуральные материалы</vt:lpstr>
      <vt:lpstr>Формирование у детей сенсорных представлений как основа для развития у детей понятий геометрии</vt:lpstr>
      <vt:lpstr>Презентация PowerPoint</vt:lpstr>
      <vt:lpstr>Розовая башня</vt:lpstr>
      <vt:lpstr>Презентация PowerPoint</vt:lpstr>
      <vt:lpstr>Коричневая лестница</vt:lpstr>
      <vt:lpstr>Презентация PowerPoint</vt:lpstr>
      <vt:lpstr>Презентация PowerPoint</vt:lpstr>
      <vt:lpstr>Красные штанги</vt:lpstr>
      <vt:lpstr>Презентация PowerPoint</vt:lpstr>
      <vt:lpstr>Презентация PowerPoint</vt:lpstr>
      <vt:lpstr>Презентация PowerPoint</vt:lpstr>
      <vt:lpstr>Цветные цилиндры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детсад</dc:creator>
  <cp:lastModifiedBy>АЛЛА</cp:lastModifiedBy>
  <cp:revision>62</cp:revision>
  <dcterms:created xsi:type="dcterms:W3CDTF">2020-12-08T08:03:38Z</dcterms:created>
  <dcterms:modified xsi:type="dcterms:W3CDTF">2020-12-09T17:23:47Z</dcterms:modified>
</cp:coreProperties>
</file>